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veat"/>
      <p:regular r:id="rId22"/>
      <p:bold r:id="rId23"/>
    </p:embeddedFont>
    <p:embeddedFont>
      <p:font typeface="Quicksand"/>
      <p:regular r:id="rId24"/>
      <p:bold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C88BD0-E05D-4ABC-BAA3-EB35FE53C67C}">
  <a:tblStyle styleId="{07C88BD0-E05D-4ABC-BAA3-EB35FE53C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veat-regular.fntdata"/><Relationship Id="rId21" Type="http://schemas.openxmlformats.org/officeDocument/2006/relationships/slide" Target="slides/slide16.xml"/><Relationship Id="rId24" Type="http://schemas.openxmlformats.org/officeDocument/2006/relationships/font" Target="fonts/Quicksand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Quicksand-bold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2d9855c0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2d9855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2d9855c0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2d9855c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44278bcd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44278b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92539d425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92539d42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2d9855c0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2d9855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2d9855c0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2d9855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42d9855c0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42d9855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key color">
  <p:cSld name="BLANK_1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i="1" sz="2800">
                <a:solidFill>
                  <a:schemeClr val="accen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i="1" sz="2800">
                <a:solidFill>
                  <a:schemeClr val="accen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i="1" sz="2800">
                <a:solidFill>
                  <a:schemeClr val="accen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0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scHool-AR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0" y="2445846"/>
            <a:ext cx="3777749" cy="26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0" r="0" t="6384"/>
          <a:stretch/>
        </p:blipFill>
        <p:spPr>
          <a:xfrm>
            <a:off x="1043400" y="324000"/>
            <a:ext cx="4210848" cy="22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99" y="2427975"/>
            <a:ext cx="3920501" cy="27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49" y="-3"/>
            <a:ext cx="3920501" cy="271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idx="4294967295" type="ctrTitle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Future scope</a:t>
            </a:r>
            <a:endParaRPr sz="6000"/>
          </a:p>
        </p:txBody>
      </p:sp>
      <p:sp>
        <p:nvSpPr>
          <p:cNvPr id="181" name="Google Shape;181;p23"/>
          <p:cNvSpPr txBox="1"/>
          <p:nvPr>
            <p:ph idx="4294967295" type="subTitle"/>
          </p:nvPr>
        </p:nvSpPr>
        <p:spPr>
          <a:xfrm>
            <a:off x="2430050" y="2922247"/>
            <a:ext cx="60282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Adichu vidu</a:t>
            </a:r>
            <a:endParaRPr sz="2400"/>
          </a:p>
        </p:txBody>
      </p:sp>
      <p:grpSp>
        <p:nvGrpSpPr>
          <p:cNvPr id="182" name="Google Shape;182;p23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83" name="Google Shape;183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51800"/>
            <a:ext cx="3842700" cy="3842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4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Future scope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510100" y="894650"/>
            <a:ext cx="5178000" cy="3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Assisting rural and urban elementary schools to increase quality of education being provided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Creating open source software for sign languages interpretation for </a:t>
            </a:r>
            <a:r>
              <a:rPr lang="en" sz="1900"/>
              <a:t>languages</a:t>
            </a:r>
            <a:r>
              <a:rPr lang="en" sz="1900"/>
              <a:t>  from </a:t>
            </a:r>
            <a:r>
              <a:rPr lang="en" sz="1900"/>
              <a:t>around</a:t>
            </a:r>
            <a:r>
              <a:rPr lang="en" sz="1900"/>
              <a:t> the world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Creating database of sign </a:t>
            </a:r>
            <a:r>
              <a:rPr lang="en" sz="1900"/>
              <a:t>languages</a:t>
            </a:r>
            <a:r>
              <a:rPr lang="en" sz="1900"/>
              <a:t> from </a:t>
            </a:r>
            <a:r>
              <a:rPr lang="en" sz="1900"/>
              <a:t>around the globe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Bridge gap between extreme sections of society by assisting in providing quality education to all.</a:t>
            </a:r>
            <a:endParaRPr sz="1900"/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25"/>
          <p:cNvGraphicFramePr/>
          <p:nvPr/>
        </p:nvGraphicFramePr>
        <p:xfrm>
          <a:off x="2134500" y="1413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{07C88BD0-E05D-4ABC-BAA3-EB35FE53C67C}</a:tableStyleId>
              </a:tblPr>
              <a:tblGrid>
                <a:gridCol w="2437500"/>
                <a:gridCol w="2437500"/>
              </a:tblGrid>
              <a:tr h="815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Sign languages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&gt;300</a:t>
                      </a:r>
                      <a:endParaRPr b="1"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Hearing impaired individuals (world) 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432 million</a:t>
                      </a:r>
                      <a:endParaRPr b="1"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Hearing impaired individuals (India) 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highlight>
                            <a:schemeClr val="dk1"/>
                          </a:highlight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63 million</a:t>
                      </a:r>
                      <a:endParaRPr b="1" sz="1100">
                        <a:solidFill>
                          <a:srgbClr val="FFFFFF"/>
                        </a:solidFill>
                        <a:highlight>
                          <a:schemeClr val="dk1"/>
                        </a:highlight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highlight>
                          <a:schemeClr val="dk1"/>
                        </a:highlight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Hearing impaired individuals (world by 2050) 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highlight>
                            <a:schemeClr val="dk1"/>
                          </a:highlight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700 million</a:t>
                      </a:r>
                      <a:endParaRPr b="1" sz="1100">
                        <a:solidFill>
                          <a:srgbClr val="FFFFFF"/>
                        </a:solidFill>
                        <a:highlight>
                          <a:schemeClr val="dk1"/>
                        </a:highlight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3000">
                <a:solidFill>
                  <a:srgbClr val="39C0BA"/>
                </a:solidFill>
                <a:highlight>
                  <a:schemeClr val="dk1"/>
                </a:highlight>
                <a:latin typeface="Caveat"/>
                <a:ea typeface="Caveat"/>
                <a:cs typeface="Caveat"/>
                <a:sym typeface="Caveat"/>
              </a:rPr>
              <a:t>Education is the most powerful weapon which you can use to change the world.</a:t>
            </a:r>
            <a:endParaRPr i="0" sz="3000">
              <a:solidFill>
                <a:srgbClr val="39C0BA"/>
              </a:solidFill>
              <a:highlight>
                <a:schemeClr val="dk1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3000">
                <a:solidFill>
                  <a:srgbClr val="39C0BA"/>
                </a:solidFill>
                <a:highlight>
                  <a:schemeClr val="dk1"/>
                </a:highlight>
                <a:latin typeface="Caveat"/>
                <a:ea typeface="Caveat"/>
                <a:cs typeface="Caveat"/>
                <a:sym typeface="Caveat"/>
              </a:rPr>
              <a:t>-Nelson Mandela</a:t>
            </a:r>
            <a:endParaRPr i="0" sz="3000">
              <a:solidFill>
                <a:srgbClr val="39C0BA"/>
              </a:solidFill>
              <a:highlight>
                <a:schemeClr val="dk1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4294967295" type="ctrTitle"/>
          </p:nvPr>
        </p:nvSpPr>
        <p:spPr>
          <a:xfrm>
            <a:off x="6525950" y="3741088"/>
            <a:ext cx="733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Thanks!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Teach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Edtech is yet to get onboard the train of  advancements in technology across fields and is still mainly stagnated using obsolete techniques to educate the future </a:t>
            </a:r>
            <a:r>
              <a:rPr lang="en"/>
              <a:t>generations</a:t>
            </a:r>
            <a:endParaRPr/>
          </a:p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Learn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Elementary students lack access to real life examples of the subjects being taught in school </a:t>
            </a:r>
            <a:endParaRPr/>
          </a:p>
        </p:txBody>
      </p:sp>
      <p:sp>
        <p:nvSpPr>
          <p:cNvPr id="79" name="Google Shape;79;p13"/>
          <p:cNvSpPr txBox="1"/>
          <p:nvPr>
            <p:ph idx="3" type="body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Connect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Hearing and Speech impaired people lack </a:t>
            </a:r>
            <a:r>
              <a:rPr lang="en"/>
              <a:t>accessibility</a:t>
            </a:r>
            <a:r>
              <a:rPr lang="en"/>
              <a:t> to open source and easy to use sign language </a:t>
            </a:r>
            <a:r>
              <a:rPr lang="en"/>
              <a:t>interpreters</a:t>
            </a:r>
            <a:r>
              <a:rPr lang="en"/>
              <a:t> to communicate to non signors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38" y="3408325"/>
            <a:ext cx="1533024" cy="13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SOLUTION</a:t>
            </a:r>
            <a:endParaRPr>
              <a:solidFill>
                <a:srgbClr val="39C0BA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25" y="3092400"/>
            <a:ext cx="1975025" cy="19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956948" y="1026422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Here we provide:</a:t>
            </a:r>
            <a:endParaRPr sz="24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◦"/>
            </a:pPr>
            <a:r>
              <a:rPr lang="en" sz="1600"/>
              <a:t>A web based portal integrated with a revolutionary virtual classroom setup with 3d models to streamline the process of visualisation during the process of learning 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◦"/>
            </a:pPr>
            <a:r>
              <a:rPr lang="en" sz="1600">
                <a:solidFill>
                  <a:schemeClr val="lt2"/>
                </a:solidFill>
              </a:rPr>
              <a:t>To assist the elementantary education of children using an interactive AR interface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◦"/>
            </a:pPr>
            <a:r>
              <a:rPr lang="en" sz="1600">
                <a:solidFill>
                  <a:schemeClr val="lt2"/>
                </a:solidFill>
              </a:rPr>
              <a:t>Advanced ML model for the hearing and speech impaired people among us helping them communicate seamlessly with our state of the art sign language recognition model</a:t>
            </a:r>
            <a:endParaRPr sz="16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2298425" y="329613"/>
            <a:ext cx="602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Features</a:t>
            </a:r>
            <a:endParaRPr sz="6000"/>
          </a:p>
        </p:txBody>
      </p:sp>
      <p:sp>
        <p:nvSpPr>
          <p:cNvPr id="96" name="Google Shape;96;p15"/>
          <p:cNvSpPr txBox="1"/>
          <p:nvPr>
            <p:ph idx="4294967295" type="subTitle"/>
          </p:nvPr>
        </p:nvSpPr>
        <p:spPr>
          <a:xfrm>
            <a:off x="2494950" y="1660504"/>
            <a:ext cx="6028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Seamless</a:t>
            </a:r>
            <a:r>
              <a:rPr lang="en"/>
              <a:t> UI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Responsive and easy to use website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AR/3D model integration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SIgn language recognition to text and speech</a:t>
            </a: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98" name="Google Shape;98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063050" y="17329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4956695" y="2699243"/>
            <a:ext cx="2026800" cy="1917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944035" y="894850"/>
            <a:ext cx="2026800" cy="1917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158329" y="2811843"/>
            <a:ext cx="2026800" cy="191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7304593" y="4413798"/>
            <a:ext cx="485400" cy="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944026" y="2811854"/>
            <a:ext cx="2026800" cy="1917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970818" y="2762668"/>
            <a:ext cx="2026800" cy="1917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970820" y="894838"/>
            <a:ext cx="2026800" cy="1917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983511" y="894836"/>
            <a:ext cx="2026800" cy="19170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Black</a:t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920116" y="894825"/>
            <a:ext cx="2026800" cy="19170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13" y="1413100"/>
            <a:ext cx="1540824" cy="880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75" y="1413088"/>
            <a:ext cx="880476" cy="880476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824" y="1499513"/>
            <a:ext cx="1380551" cy="7076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5849" y="1292299"/>
            <a:ext cx="1122100" cy="1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198" y="3228195"/>
            <a:ext cx="880475" cy="108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5100" y="3280950"/>
            <a:ext cx="1788450" cy="80594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6925" y="3004113"/>
            <a:ext cx="1307275" cy="13072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3138" y="3267200"/>
            <a:ext cx="1677175" cy="10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014982" y="1875064"/>
            <a:ext cx="1226400" cy="123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1019120" y="3217087"/>
            <a:ext cx="1226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Yazid Marzuk</a:t>
            </a:r>
            <a:b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LEAD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649185" y="3217087"/>
            <a:ext cx="1226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Shezin Saleem</a:t>
            </a:r>
            <a:br>
              <a:rPr lang="en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ML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279251" y="3217087"/>
            <a:ext cx="1226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Sreerag VK</a:t>
            </a:r>
            <a:br>
              <a:rPr lang="en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UI</a:t>
            </a:r>
            <a:endParaRPr sz="8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29406" l="0" r="0" t="3926"/>
          <a:stretch/>
        </p:blipFill>
        <p:spPr>
          <a:xfrm>
            <a:off x="5905179" y="1875064"/>
            <a:ext cx="1226400" cy="123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909316" y="3217087"/>
            <a:ext cx="1226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Nived N Sooraj</a:t>
            </a:r>
            <a:br>
              <a:rPr lang="en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Firebase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539370" y="3210003"/>
            <a:ext cx="1226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Mikhale George</a:t>
            </a:r>
            <a:b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734" y="1814859"/>
            <a:ext cx="1387196" cy="135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500" y="1869476"/>
            <a:ext cx="1325526" cy="129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2311" y="1814850"/>
            <a:ext cx="1325527" cy="129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4246150" y="1859450"/>
            <a:ext cx="1259400" cy="1325400"/>
          </a:xfrm>
          <a:prstGeom prst="ellipse">
            <a:avLst/>
          </a:prstGeom>
          <a:solidFill>
            <a:srgbClr val="F5F6F7"/>
          </a:solidFill>
          <a:ln cap="flat" cmpd="sng" w="9525">
            <a:solidFill>
              <a:srgbClr val="617A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3514" y="1844960"/>
            <a:ext cx="1325549" cy="129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3550" y="1814851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50" y="197438"/>
            <a:ext cx="6855749" cy="47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>
            <p:ph type="ctrTitle"/>
          </p:nvPr>
        </p:nvSpPr>
        <p:spPr>
          <a:xfrm>
            <a:off x="225675" y="309771"/>
            <a:ext cx="29535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Home page</a:t>
            </a:r>
            <a:endParaRPr sz="2000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ctrTitle"/>
          </p:nvPr>
        </p:nvSpPr>
        <p:spPr>
          <a:xfrm>
            <a:off x="121500" y="583150"/>
            <a:ext cx="17415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Registration/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Login</a:t>
            </a:r>
            <a:endParaRPr sz="18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0" y="197438"/>
            <a:ext cx="6855749" cy="4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999" y="2437300"/>
            <a:ext cx="3717000" cy="25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750" y="2437310"/>
            <a:ext cx="3717000" cy="257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937" y="0"/>
            <a:ext cx="3412123" cy="23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